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3"/>
  </p:notesMasterIdLst>
  <p:sldIdLst>
    <p:sldId id="257" r:id="rId2"/>
    <p:sldId id="268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3372" autoAdjust="0"/>
  </p:normalViewPr>
  <p:slideViewPr>
    <p:cSldViewPr snapToGrid="0">
      <p:cViewPr>
        <p:scale>
          <a:sx n="81" d="100"/>
          <a:sy n="81" d="100"/>
        </p:scale>
        <p:origin x="-288" y="-12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B82B47-9D56-4430-BA85-980398E3E343}" type="datetimeFigureOut">
              <a:rPr lang="en-US" smtClean="0"/>
              <a:t>12/15/2020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3239B8-61A9-47F9-8F8C-FBE1911482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1740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neerc.ifmo.ru/wiki/index.php?title=%D0%9C%D0%B0%D1%82%D0%B5%D0%BC%D0%B0%D1%82%D0%B8%D1%87%D0%B5%D1%81%D0%BA%D0%BE%D0%B5_%D0%BE%D0%B6%D0%B8%D0%B4%D0%B0%D0%BD%D0%B8%D0%B5_%D1%81%D0%BB%D1%83%D1%87%D0%B0%D0%B9%D0%BD%D0%BE%D0%B9_%D0%B2%D0%B5%D0%BB%D0%B8%D1%87%D0%B8%D0%BD%D1%8B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neerc.ifmo.ru/wiki/index.php?title=%D0%94%D0%B8%D1%81%D0%BF%D0%B5%D1%80%D1%81%D0%B8%D1%8F_%D1%81%D0%BB%D1%83%D1%87%D0%B0%D0%B9%D0%BD%D0%BE%D0%B9_%D0%B2%D0%B5%D0%BB%D0%B8%D1%87%D0%B8%D0%BD%D1%8B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/>
              <a:t>построена на основе </a:t>
            </a:r>
            <a:r>
              <a:rPr lang="ru-RU" dirty="0" err="1" smtClean="0"/>
              <a:t>Inception</a:t>
            </a:r>
            <a:r>
              <a:rPr lang="ru-RU" dirty="0" smtClean="0"/>
              <a:t>, где модули </a:t>
            </a:r>
            <a:r>
              <a:rPr lang="ru-RU" dirty="0" err="1" smtClean="0"/>
              <a:t>Inception</a:t>
            </a:r>
            <a:r>
              <a:rPr lang="ru-RU" dirty="0" smtClean="0"/>
              <a:t> были заменены разделенными по глубине свертками</a:t>
            </a:r>
            <a:r>
              <a:rPr lang="en-US" dirty="0" smtClean="0"/>
              <a:t> </a:t>
            </a:r>
            <a:r>
              <a:rPr lang="ru-RU" dirty="0" smtClean="0"/>
              <a:t>3×3</a:t>
            </a:r>
            <a:endParaRPr lang="en-US" dirty="0" smtClean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3239B8-61A9-47F9-8F8C-FBE19114825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7226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/>
              <a:t>построена на основе </a:t>
            </a:r>
            <a:r>
              <a:rPr lang="ru-RU" dirty="0" err="1" smtClean="0"/>
              <a:t>Inception</a:t>
            </a:r>
            <a:r>
              <a:rPr lang="ru-RU" dirty="0" smtClean="0"/>
              <a:t>, где модули </a:t>
            </a:r>
            <a:r>
              <a:rPr lang="ru-RU" dirty="0" err="1" smtClean="0"/>
              <a:t>Inception</a:t>
            </a:r>
            <a:r>
              <a:rPr lang="ru-RU" dirty="0" smtClean="0"/>
              <a:t> были заменены разделенными по глубине свертками</a:t>
            </a:r>
            <a:r>
              <a:rPr lang="en-US" dirty="0" smtClean="0"/>
              <a:t> </a:t>
            </a:r>
            <a:r>
              <a:rPr lang="ru-RU" dirty="0" smtClean="0"/>
              <a:t>3×3</a:t>
            </a:r>
            <a:endParaRPr lang="en-US" dirty="0" smtClean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3239B8-61A9-47F9-8F8C-FBE19114825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7226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dirty="0"/>
              <a:t>Пакетная нормализация (</a:t>
            </a:r>
            <a:r>
              <a:rPr lang="en-US" sz="1200" dirty="0"/>
              <a:t>Batch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normalization</a:t>
            </a:r>
            <a:r>
              <a:rPr lang="ru-RU" sz="1200" dirty="0"/>
              <a:t>)</a:t>
            </a:r>
            <a:r>
              <a:rPr lang="en-US" sz="1200" dirty="0"/>
              <a:t> -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уть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данного метода заключается в том, что некоторым слоям нейронной сети на вход подаются данные, предварительно обработанные и имеющие нулевое </a:t>
            </a:r>
            <a:r>
              <a:rPr lang="ru-R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Математическое ожидание случайной величины"/>
              </a:rPr>
              <a:t>математическое ожидание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и единичную </a:t>
            </a:r>
            <a:r>
              <a:rPr lang="ru-R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Дисперсия случайной величины"/>
              </a:rPr>
              <a:t>дисперсию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3239B8-61A9-47F9-8F8C-FBE19114825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7772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Half (same) padding - </a:t>
            </a:r>
            <a:r>
              <a:rPr lang="ru-RU" dirty="0"/>
              <a:t>Применяя те же индуктивные рассуждения, что и раньше, разумно ожидать</a:t>
            </a:r>
          </a:p>
          <a:p>
            <a:r>
              <a:rPr lang="ru-RU" dirty="0"/>
              <a:t>что эквивалентная свертка транспонированной свертки с половинными заполнениями</a:t>
            </a:r>
          </a:p>
          <a:p>
            <a:r>
              <a:rPr lang="ru-RU" dirty="0"/>
              <a:t>представляет собой свертку с половинным заполнением, учитывая, что выходной размер</a:t>
            </a:r>
          </a:p>
          <a:p>
            <a:r>
              <a:rPr lang="ru-RU" dirty="0"/>
              <a:t>свертка такая же, как и его размер ввода</a:t>
            </a:r>
            <a:r>
              <a:rPr lang="en-US" dirty="0"/>
              <a:t> (</a:t>
            </a:r>
            <a:r>
              <a:rPr lang="ru-RU" dirty="0"/>
              <a:t>На картинке</a:t>
            </a:r>
            <a:r>
              <a:rPr lang="en-US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3239B8-61A9-47F9-8F8C-FBE19114825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7931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Вот иллюстрация процесса глубокой свертки: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3239B8-61A9-47F9-8F8C-FBE19114825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3943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previous_block_activation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3239B8-61A9-47F9-8F8C-FBE19114825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6934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711200" y="1371600"/>
            <a:ext cx="10468864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711200" y="3228536"/>
            <a:ext cx="10472928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ru-RU" smtClean="0"/>
              <a:t>Образец подзаголовка</a:t>
            </a:r>
            <a:endParaRPr kumimoji="0" lang="en-US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B3059-76E5-4B2D-B423-D6A3CDD78A91}" type="datetimeFigureOut">
              <a:rPr lang="en-US" smtClean="0"/>
              <a:t>12/15/2020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B41175-B234-40EC-8D98-829FDFD2025D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B3059-76E5-4B2D-B423-D6A3CDD78A91}" type="datetimeFigureOut">
              <a:rPr lang="en-US" smtClean="0"/>
              <a:t>12/15/2020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B41175-B234-40EC-8D98-829FDFD2025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914402"/>
            <a:ext cx="2743200" cy="5211763"/>
          </a:xfrm>
        </p:spPr>
        <p:txBody>
          <a:bodyPr vert="eaVert"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914402"/>
            <a:ext cx="8026400" cy="5211763"/>
          </a:xfrm>
        </p:spPr>
        <p:txBody>
          <a:bodyPr vert="eaVert"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B3059-76E5-4B2D-B423-D6A3CDD78A91}" type="datetimeFigureOut">
              <a:rPr lang="en-US" smtClean="0"/>
              <a:t>12/15/2020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B41175-B234-40EC-8D98-829FDFD2025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B3059-76E5-4B2D-B423-D6A3CDD78A91}" type="datetimeFigureOut">
              <a:rPr lang="en-US" smtClean="0"/>
              <a:t>12/15/2020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B41175-B234-40EC-8D98-829FDFD2025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7136" y="1316736"/>
            <a:ext cx="103632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07136" y="2704664"/>
            <a:ext cx="103632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B3059-76E5-4B2D-B423-D6A3CDD78A91}" type="datetimeFigureOut">
              <a:rPr lang="en-US" smtClean="0"/>
              <a:t>12/15/2020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B41175-B234-40EC-8D98-829FDFD2025D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704088"/>
            <a:ext cx="10972800" cy="1143000"/>
          </a:xfrm>
        </p:spPr>
        <p:txBody>
          <a:bodyPr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920085"/>
            <a:ext cx="53848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920085"/>
            <a:ext cx="53848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B3059-76E5-4B2D-B423-D6A3CDD78A91}" type="datetimeFigureOut">
              <a:rPr lang="en-US" smtClean="0"/>
              <a:t>12/15/2020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B41175-B234-40EC-8D98-829FDFD2025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704088"/>
            <a:ext cx="109728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855248"/>
            <a:ext cx="5386917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6193368" y="1859758"/>
            <a:ext cx="5389033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609600" y="2514600"/>
            <a:ext cx="5386917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514600"/>
            <a:ext cx="5389033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B3059-76E5-4B2D-B423-D6A3CDD78A91}" type="datetimeFigureOut">
              <a:rPr lang="en-US" smtClean="0"/>
              <a:t>12/15/2020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B41175-B234-40EC-8D98-829FDFD2025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704088"/>
            <a:ext cx="110744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B3059-76E5-4B2D-B423-D6A3CDD78A91}" type="datetimeFigureOut">
              <a:rPr lang="en-US" smtClean="0"/>
              <a:t>12/15/2020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B41175-B234-40EC-8D98-829FDFD2025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B3059-76E5-4B2D-B423-D6A3CDD78A91}" type="datetimeFigureOut">
              <a:rPr lang="en-US" smtClean="0"/>
              <a:t>12/15/2020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B41175-B234-40EC-8D98-829FDFD2025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14352"/>
            <a:ext cx="36576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914400" y="1676400"/>
            <a:ext cx="36576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766733" y="1676400"/>
            <a:ext cx="6815667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B3059-76E5-4B2D-B423-D6A3CDD78A91}" type="datetimeFigureOut">
              <a:rPr lang="en-US" smtClean="0"/>
              <a:t>12/15/2020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B41175-B234-40EC-8D98-829FDFD2025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4221004" y="1108077"/>
            <a:ext cx="70104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10672179" y="5359769"/>
            <a:ext cx="207264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1176997"/>
            <a:ext cx="2950464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2800" y="2828785"/>
            <a:ext cx="29464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B3059-76E5-4B2D-B423-D6A3CDD78A91}" type="datetimeFigureOut">
              <a:rPr lang="en-US" smtClean="0"/>
              <a:t>12/15/2020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69600" y="6356351"/>
            <a:ext cx="812800" cy="365125"/>
          </a:xfrm>
        </p:spPr>
        <p:txBody>
          <a:bodyPr/>
          <a:lstStyle/>
          <a:p>
            <a:fld id="{40B41175-B234-40EC-8D98-829FDFD2025D}" type="slidenum">
              <a:rPr lang="en-US" smtClean="0"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4647724" y="1199517"/>
            <a:ext cx="615696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ru-RU" smtClean="0"/>
              <a:t>Вставка рисунка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12700" y="5816600"/>
            <a:ext cx="1221740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5842000" y="6219826"/>
            <a:ext cx="63500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12700" y="-7144"/>
            <a:ext cx="1221740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5842000" y="-7144"/>
            <a:ext cx="63500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609600" y="704088"/>
            <a:ext cx="109728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609600" y="1935480"/>
            <a:ext cx="109728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ru-RU" smtClean="0"/>
              <a:t>Образец текста</a:t>
            </a:r>
          </a:p>
          <a:p>
            <a:pPr lvl="1" eaLnBrk="1" latinLnBrk="0" hangingPunct="1"/>
            <a:r>
              <a:rPr kumimoji="0" lang="ru-RU" smtClean="0"/>
              <a:t>Второй уровень</a:t>
            </a:r>
          </a:p>
          <a:p>
            <a:pPr lvl="2" eaLnBrk="1" latinLnBrk="0" hangingPunct="1"/>
            <a:r>
              <a:rPr kumimoji="0" lang="ru-RU" smtClean="0"/>
              <a:t>Третий уровень</a:t>
            </a:r>
          </a:p>
          <a:p>
            <a:pPr lvl="3" eaLnBrk="1" latinLnBrk="0" hangingPunct="1"/>
            <a:r>
              <a:rPr kumimoji="0" lang="ru-RU" smtClean="0"/>
              <a:t>Четвертый уровень</a:t>
            </a:r>
          </a:p>
          <a:p>
            <a:pPr lvl="4" eaLnBrk="1" latinLnBrk="0" hangingPunct="1"/>
            <a:r>
              <a:rPr kumimoji="0" lang="ru-RU" smtClean="0"/>
              <a:t>Пятый уровень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1A3B3059-76E5-4B2D-B423-D6A3CDD78A91}" type="datetimeFigureOut">
              <a:rPr lang="en-US" smtClean="0"/>
              <a:t>12/15/2020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3556000" y="6356351"/>
            <a:ext cx="44704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10566400" y="6356351"/>
            <a:ext cx="1016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40B41175-B234-40EC-8D98-829FDFD2025D}" type="slidenum">
              <a:rPr lang="en-US" smtClean="0"/>
              <a:t>‹#›</a:t>
            </a:fld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-25356" y="202408"/>
            <a:ext cx="12240731" cy="649224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xmlns="" id="{96AD8DB4-433D-4870-A53C-1792ECDF68D8}"/>
              </a:ext>
            </a:extLst>
          </p:cNvPr>
          <p:cNvSpPr txBox="1">
            <a:spLocks/>
          </p:cNvSpPr>
          <p:nvPr/>
        </p:nvSpPr>
        <p:spPr>
          <a:xfrm>
            <a:off x="1524003" y="1261061"/>
            <a:ext cx="9144000" cy="2764028"/>
          </a:xfrm>
          <a:prstGeom prst="rect">
            <a:avLst/>
          </a:prstGeom>
        </p:spPr>
        <p:txBody>
          <a:bodyPr vert="horz" lIns="0" rIns="0" bIns="0" anchor="ctr">
            <a:normAutofit fontScale="975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5000" b="0" kern="120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100" smtClean="0"/>
              <a:t>Xception: </a:t>
            </a:r>
            <a:r>
              <a:rPr lang="ru-RU" sz="6100" smtClean="0"/>
              <a:t>глубокая сверточная нейронная сеть</a:t>
            </a:r>
            <a:endParaRPr lang="en-US" sz="6100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xmlns="" id="{8B7E9F00-971C-4D88-A646-9BD0359A0DE4}"/>
              </a:ext>
            </a:extLst>
          </p:cNvPr>
          <p:cNvSpPr txBox="1">
            <a:spLocks/>
          </p:cNvSpPr>
          <p:nvPr/>
        </p:nvSpPr>
        <p:spPr>
          <a:xfrm>
            <a:off x="3244727" y="5094166"/>
            <a:ext cx="8258176" cy="631825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800" smtClean="0"/>
              <a:t>М-19 ИВТ-3 Резанов Виталий, Нагайцев Илья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809633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9BB14D4-3AC1-4ECB-95EE-EFDC82C04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F2079E1-93B0-48FE-97E1-F237E7C492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EDD5C907-51E3-4E97-B90F-504D2D8084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9320" y="133349"/>
            <a:ext cx="4686300" cy="6591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B9FE5BBD-8F1C-405E-8DD0-95BAC94EA1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6600" y="681037"/>
            <a:ext cx="4591050" cy="48672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327ADEFF-B128-4DEE-BDAA-238B8D20CE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42170" y="247649"/>
            <a:ext cx="4629150" cy="636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870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73339B8-009F-4210-BB7A-B523F07CB6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3" y="1999615"/>
            <a:ext cx="9144000" cy="27640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ru-RU" sz="7200" kern="1200" dirty="0" smtClean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Конец</a:t>
            </a:r>
            <a:endParaRPr lang="en-US" sz="72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637776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4F06A96-7FBB-427D-8182-20EACF3EC1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7188"/>
            <a:ext cx="10515600" cy="1133499"/>
          </a:xfrm>
        </p:spPr>
        <p:txBody>
          <a:bodyPr>
            <a:normAutofit/>
          </a:bodyPr>
          <a:lstStyle/>
          <a:p>
            <a:pPr algn="ctr"/>
            <a:r>
              <a:rPr lang="ru-RU" sz="5200"/>
              <a:t>Введение</a:t>
            </a:r>
            <a:endParaRPr lang="en-US" sz="520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Xception</a:t>
            </a:r>
            <a:r>
              <a:rPr lang="en-US" dirty="0"/>
              <a:t> </a:t>
            </a:r>
            <a:r>
              <a:rPr lang="ru-RU" dirty="0"/>
              <a:t>построена на основе </a:t>
            </a:r>
            <a:r>
              <a:rPr lang="en-US" dirty="0"/>
              <a:t>Inception. Inception </a:t>
            </a:r>
            <a:r>
              <a:rPr lang="ru-RU" dirty="0"/>
              <a:t>модули заменены </a:t>
            </a:r>
            <a:r>
              <a:rPr lang="en-US" dirty="0" err="1"/>
              <a:t>depthwise</a:t>
            </a:r>
            <a:r>
              <a:rPr lang="en-US" dirty="0"/>
              <a:t> separable convolutions. </a:t>
            </a:r>
            <a:endParaRPr lang="en-US" dirty="0" smtClean="0"/>
          </a:p>
          <a:p>
            <a:r>
              <a:rPr lang="en-US" dirty="0" err="1" smtClean="0"/>
              <a:t>Xception</a:t>
            </a:r>
            <a:r>
              <a:rPr lang="en-US" dirty="0" smtClean="0"/>
              <a:t> </a:t>
            </a:r>
            <a:r>
              <a:rPr lang="en-US" dirty="0"/>
              <a:t>“’</a:t>
            </a:r>
            <a:r>
              <a:rPr lang="ru-RU" dirty="0"/>
              <a:t>экстремально” развивает идеи </a:t>
            </a:r>
            <a:r>
              <a:rPr lang="en-US" dirty="0"/>
              <a:t>Inception (</a:t>
            </a:r>
            <a:r>
              <a:rPr lang="ru-RU" dirty="0"/>
              <a:t>этим определяется название):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	</a:t>
            </a:r>
            <a:r>
              <a:rPr lang="ru-RU" dirty="0" smtClean="0"/>
              <a:t>- свертка </a:t>
            </a:r>
            <a:r>
              <a:rPr lang="ru-RU" dirty="0"/>
              <a:t>1×1 выполняется по каждому каналу;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	</a:t>
            </a:r>
            <a:r>
              <a:rPr lang="ru-RU" dirty="0" smtClean="0"/>
              <a:t>- </a:t>
            </a:r>
            <a:r>
              <a:rPr lang="ru-RU" dirty="0"/>
              <a:t>для каждого выхода выполняется свертка 3×3. </a:t>
            </a:r>
          </a:p>
        </p:txBody>
      </p:sp>
    </p:spTree>
    <p:extLst>
      <p:ext uri="{BB962C8B-B14F-4D97-AF65-F5344CB8AC3E}">
        <p14:creationId xmlns:p14="http://schemas.microsoft.com/office/powerpoint/2010/main" val="3747156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3FBFB56-2D62-4ADD-A91C-2284975B84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411480"/>
            <a:ext cx="11201400" cy="1106424"/>
          </a:xfrm>
        </p:spPr>
        <p:txBody>
          <a:bodyPr>
            <a:normAutofit/>
          </a:bodyPr>
          <a:lstStyle/>
          <a:p>
            <a:pPr algn="ctr"/>
            <a:r>
              <a:rPr lang="ru-RU" sz="3600" dirty="0"/>
              <a:t>Архитектура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2A504BE-3D2B-408D-8E5E-DD49FFC170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6598" y="1915316"/>
            <a:ext cx="3455097" cy="3959352"/>
          </a:xfrm>
        </p:spPr>
        <p:txBody>
          <a:bodyPr anchor="ctr">
            <a:normAutofit fontScale="85000" lnSpcReduction="10000"/>
          </a:bodyPr>
          <a:lstStyle/>
          <a:p>
            <a:pPr marL="0" indent="0">
              <a:buNone/>
            </a:pPr>
            <a:r>
              <a:rPr lang="ru-RU" sz="1800" dirty="0"/>
              <a:t>Данные сначала проходят через входной поток, затем через средний поток, который повторяется восемь раз, и, наконец, через выходной поток. За всеми слоями </a:t>
            </a:r>
            <a:r>
              <a:rPr lang="ru-RU" sz="1800" dirty="0" err="1"/>
              <a:t>Convolution</a:t>
            </a:r>
            <a:r>
              <a:rPr lang="ru-RU" sz="1800" dirty="0"/>
              <a:t> и </a:t>
            </a:r>
            <a:r>
              <a:rPr lang="ru-RU" sz="1800" dirty="0" err="1"/>
              <a:t>SeparableConvolution</a:t>
            </a:r>
            <a:r>
              <a:rPr lang="ru-RU" sz="1800" dirty="0"/>
              <a:t> следует пакетная нормализация</a:t>
            </a:r>
            <a:r>
              <a:rPr lang="ru-RU" sz="1800" dirty="0" smtClean="0"/>
              <a:t>.</a:t>
            </a:r>
          </a:p>
          <a:p>
            <a:pPr marL="0" indent="0">
              <a:buNone/>
            </a:pPr>
            <a:r>
              <a:rPr lang="ru-RU" sz="1800" b="1" dirty="0"/>
              <a:t>Общая архитектура </a:t>
            </a:r>
            <a:r>
              <a:rPr lang="ru-RU" sz="1800" b="1" dirty="0" err="1"/>
              <a:t>Xception</a:t>
            </a:r>
            <a:r>
              <a:rPr lang="ru-RU" sz="1800" b="1" dirty="0"/>
              <a:t> (входной поток&gt; средний поток&gt; выходной поток)</a:t>
            </a:r>
            <a:r>
              <a:rPr lang="ru-RU" sz="1800" dirty="0"/>
              <a:t>Как на </a:t>
            </a:r>
            <a:r>
              <a:rPr lang="ru-RU" sz="1800" dirty="0" err="1" smtClean="0"/>
              <a:t>рисунке,</a:t>
            </a:r>
            <a:r>
              <a:rPr lang="ru-RU" sz="1800" b="1" dirty="0" err="1" smtClean="0"/>
              <a:t>SeparableConv</a:t>
            </a:r>
            <a:r>
              <a:rPr lang="ru-RU" sz="1800" b="1" dirty="0" smtClean="0"/>
              <a:t> </a:t>
            </a:r>
            <a:r>
              <a:rPr lang="ru-RU" sz="1800" dirty="0" smtClean="0"/>
              <a:t>модифицированная </a:t>
            </a:r>
            <a:r>
              <a:rPr lang="ru-RU" sz="1800" dirty="0"/>
              <a:t>глубинно отделимая свертка. Мы можем видеть, что </a:t>
            </a:r>
            <a:r>
              <a:rPr lang="ru-RU" sz="1800" b="1" dirty="0" err="1" smtClean="0"/>
              <a:t>SeparableConvs</a:t>
            </a:r>
            <a:r>
              <a:rPr lang="ru-RU" sz="1800" dirty="0"/>
              <a:t> </a:t>
            </a:r>
            <a:r>
              <a:rPr lang="ru-RU" sz="1800" b="1" dirty="0" smtClean="0"/>
              <a:t>рассматриваются </a:t>
            </a:r>
            <a:r>
              <a:rPr lang="ru-RU" sz="1800" b="1" dirty="0"/>
              <a:t>как </a:t>
            </a:r>
            <a:r>
              <a:rPr lang="ru-RU" sz="1800" b="1" dirty="0" smtClean="0"/>
              <a:t>начальные модули и </a:t>
            </a:r>
            <a:r>
              <a:rPr lang="ru-RU" sz="1800" dirty="0" smtClean="0"/>
              <a:t> </a:t>
            </a:r>
            <a:r>
              <a:rPr lang="ru-RU" sz="1800" dirty="0"/>
              <a:t>размещены по всей архитектуре глубокого обучения.</a:t>
            </a:r>
          </a:p>
          <a:p>
            <a:pPr marL="0" indent="0">
              <a:buNone/>
            </a:pPr>
            <a:endParaRPr lang="en-US" sz="1800" dirty="0"/>
          </a:p>
        </p:txBody>
      </p: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xmlns="" id="{C9E63C7E-15A9-4EC8-80A8-5FE6E1D791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97"/>
          <a:stretch/>
        </p:blipFill>
        <p:spPr bwMode="auto">
          <a:xfrm>
            <a:off x="5165890" y="1628137"/>
            <a:ext cx="6704891" cy="4520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4627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B424713-4945-4550-9301-4BB95A6E6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pPr algn="ctr"/>
            <a:r>
              <a:rPr lang="ru-RU" sz="4000" dirty="0"/>
              <a:t>Как работает </a:t>
            </a:r>
            <a:r>
              <a:rPr lang="ru-RU" sz="4000" dirty="0" err="1"/>
              <a:t>XCeption</a:t>
            </a:r>
            <a:r>
              <a:rPr lang="ru-RU" sz="4000" dirty="0"/>
              <a:t>?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B748181-7D96-47C0-966A-73F50EFAB9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81943"/>
            <a:ext cx="10168128" cy="36950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200" dirty="0" err="1"/>
              <a:t>XCeption</a:t>
            </a:r>
            <a:r>
              <a:rPr lang="ru-RU" sz="2200" dirty="0"/>
              <a:t> - это эффективная архитектура, основанная на двух основных моментах:</a:t>
            </a:r>
          </a:p>
          <a:p>
            <a:endParaRPr lang="ru-RU" sz="2200" dirty="0"/>
          </a:p>
          <a:p>
            <a:r>
              <a:rPr lang="ru-RU" sz="2200" dirty="0" smtClean="0"/>
              <a:t>Свертка с </a:t>
            </a:r>
            <a:r>
              <a:rPr lang="ru-RU" sz="2200" dirty="0"/>
              <a:t>разделением по глубине</a:t>
            </a:r>
          </a:p>
          <a:p>
            <a:r>
              <a:rPr lang="ru-RU" sz="2200" dirty="0"/>
              <a:t>Ярлыки между блоками свертки как в </a:t>
            </a:r>
            <a:r>
              <a:rPr lang="ru-RU" sz="2200" dirty="0" err="1"/>
              <a:t>ResNet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486368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4C59027-96F4-4F6B-9FBB-61002D17E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sz="4000" dirty="0"/>
              <a:t>Свертка с разделением по глубине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EDB5079-AADC-4092-AD16-F0F343F060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Свертка - действительно дорогостоящая операция. </a:t>
            </a:r>
          </a:p>
          <a:p>
            <a:pPr marL="0" indent="0">
              <a:buNone/>
            </a:pPr>
            <a:r>
              <a:rPr lang="ru-RU" dirty="0"/>
              <a:t>Входное изображение имеет определенное количество каналов C, скажем, 3 для цветного изображения. Он также имеет определенный размер A, скажем 100 * 100. Мы применяем к нему фильтр свертки размером d * d, скажем 3 * 3. Вот проиллюстрированный процесс свертки:</a:t>
            </a:r>
            <a:endParaRPr lang="en-US" dirty="0"/>
          </a:p>
        </p:txBody>
      </p:sp>
      <p:pic>
        <p:nvPicPr>
          <p:cNvPr id="2052" name="Picture 4" descr="image">
            <a:extLst>
              <a:ext uri="{FF2B5EF4-FFF2-40B4-BE49-F238E27FC236}">
                <a16:creationId xmlns:a16="http://schemas.microsoft.com/office/drawing/2014/main" xmlns="" id="{DD520772-EAAB-41C0-96BB-2276460AB53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8476" y="4236136"/>
            <a:ext cx="6390290" cy="2686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1329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502CEF6-C4F4-453D-B05B-7BCEB92816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3248" y="548618"/>
            <a:ext cx="10515600" cy="4351338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ru-RU" dirty="0"/>
              <a:t>Итак, сколько операций при этом выполняется?</a:t>
            </a:r>
          </a:p>
          <a:p>
            <a:pPr marL="0" indent="0">
              <a:buNone/>
            </a:pPr>
            <a:r>
              <a:rPr lang="ru-RU" dirty="0"/>
              <a:t>Что ж, для 1 ядра это: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Где K - размер, полученный после свертки, который зависит от применяемого заполнения (например, заполнение «</a:t>
            </a:r>
            <a:r>
              <a:rPr lang="en-US" dirty="0"/>
              <a:t>same</a:t>
            </a:r>
            <a:r>
              <a:rPr lang="ru-RU" dirty="0"/>
              <a:t>» будет означать A = K).</a:t>
            </a:r>
          </a:p>
          <a:p>
            <a:pPr marL="0" indent="0">
              <a:buNone/>
            </a:pPr>
            <a:r>
              <a:rPr lang="ru-RU" dirty="0"/>
              <a:t>Следовательно, для N ядер (глубина свертки):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Чтобы снизить стоимость таких операций, были введены разделимые по глубине свертки. Сами они делятся на 2 основных этапа:</a:t>
            </a:r>
          </a:p>
          <a:p>
            <a:pPr lvl="1"/>
            <a:r>
              <a:rPr lang="ru-RU" dirty="0"/>
              <a:t>Глубинная свертка</a:t>
            </a:r>
          </a:p>
          <a:p>
            <a:pPr lvl="1"/>
            <a:r>
              <a:rPr lang="ru-RU" dirty="0"/>
              <a:t>Точечная свертка</a:t>
            </a:r>
          </a:p>
          <a:p>
            <a:pPr lvl="1"/>
            <a:endParaRPr lang="ru-RU" dirty="0"/>
          </a:p>
          <a:p>
            <a:pPr lvl="1"/>
            <a:endParaRPr lang="ru-RU" dirty="0"/>
          </a:p>
          <a:p>
            <a:pPr lvl="1"/>
            <a:endParaRPr lang="ru-RU" dirty="0"/>
          </a:p>
          <a:p>
            <a:pPr lvl="8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19EF75B7-7101-440E-B15E-C374B27526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6325" y="884730"/>
            <a:ext cx="2419350" cy="8191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11E85912-4835-4198-8A1D-BB853D9015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9160" y="2762250"/>
            <a:ext cx="3095625" cy="6667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4CCE0BFE-0880-47E0-A505-C202113C3E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6446" y="5063277"/>
            <a:ext cx="4933950" cy="166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149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2DF72A5-B891-4E10-8B70-FDD9678E01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60" y="856180"/>
            <a:ext cx="4560584" cy="1128068"/>
          </a:xfrm>
        </p:spPr>
        <p:txBody>
          <a:bodyPr anchor="ctr">
            <a:normAutofit/>
          </a:bodyPr>
          <a:lstStyle/>
          <a:p>
            <a:r>
              <a:rPr lang="ru-RU" sz="4000"/>
              <a:t>Глубинная свертка</a:t>
            </a:r>
            <a:endParaRPr lang="en-US" sz="40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EFBA4D0-D10F-40D2-ADBA-FFF095579F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719" y="2330505"/>
            <a:ext cx="4559425" cy="3979585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ru-RU" sz="1700"/>
              <a:t>Глубинная свертка - это первый шаг, на котором вместо свертки размера</a:t>
            </a:r>
            <a:r>
              <a:rPr lang="en-US" sz="1700"/>
              <a:t> d×d×C, </a:t>
            </a:r>
            <a:r>
              <a:rPr lang="ru-RU" sz="1700"/>
              <a:t>применяем свертку размера</a:t>
            </a:r>
            <a:r>
              <a:rPr lang="en-US" sz="1700"/>
              <a:t> d×d×1.</a:t>
            </a:r>
            <a:endParaRPr lang="ru-RU" sz="1700"/>
          </a:p>
          <a:p>
            <a:pPr marL="0" indent="0">
              <a:buNone/>
            </a:pPr>
            <a:r>
              <a:rPr lang="ru-RU" sz="1700"/>
              <a:t>Другими словами, мы не выполняем вычисление свертки по всем каналам, а только по 1 к 1.</a:t>
            </a:r>
          </a:p>
          <a:p>
            <a:pPr marL="0" indent="0">
              <a:buNone/>
            </a:pPr>
            <a:r>
              <a:rPr lang="ru-RU" sz="1700"/>
              <a:t>Это создает первый выборку размером</a:t>
            </a:r>
            <a:r>
              <a:rPr lang="en-US" sz="1700"/>
              <a:t> </a:t>
            </a:r>
            <a:endParaRPr lang="ru-RU" sz="1700"/>
          </a:p>
          <a:p>
            <a:pPr marL="0" indent="0">
              <a:buNone/>
            </a:pPr>
            <a:r>
              <a:rPr lang="ru-RU" sz="1700"/>
              <a:t>K × K × C, а не K × K × N. </a:t>
            </a:r>
          </a:p>
          <a:p>
            <a:pPr marL="0" indent="0">
              <a:buNone/>
            </a:pPr>
            <a:r>
              <a:rPr lang="ru-RU" sz="1700"/>
              <a:t>До сих пор мы выполняли операцию </a:t>
            </a:r>
          </a:p>
          <a:p>
            <a:pPr marL="0" indent="0">
              <a:buNone/>
            </a:pPr>
            <a:r>
              <a:rPr lang="ru-RU" sz="1700"/>
              <a:t>свертки только для 1 ядра / фильтр </a:t>
            </a:r>
          </a:p>
          <a:p>
            <a:pPr marL="0" indent="0">
              <a:buNone/>
            </a:pPr>
            <a:r>
              <a:rPr lang="ru-RU" sz="1700"/>
              <a:t>свертки, а не для N из них. Это подводит </a:t>
            </a:r>
          </a:p>
          <a:p>
            <a:pPr marL="0" indent="0">
              <a:buNone/>
            </a:pPr>
            <a:r>
              <a:rPr lang="ru-RU" sz="1700"/>
              <a:t>нас ко второму шагу.</a:t>
            </a:r>
            <a:endParaRPr lang="en-US" sz="17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06EE7E3B-1194-4738-BA38-6BD0A337332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15" r="-3" b="-3"/>
          <a:stretch/>
        </p:blipFill>
        <p:spPr>
          <a:xfrm>
            <a:off x="5977788" y="799352"/>
            <a:ext cx="5425410" cy="5259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057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A2B2F22-BAA3-4EE3-8D30-1584B29CF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Точечная свертка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19BA901-2B26-4B20-B2D6-AD66ADD59E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Поточечная свертка управляет классической сверткой размером</a:t>
            </a:r>
          </a:p>
          <a:p>
            <a:pPr marL="0" indent="0">
              <a:buNone/>
            </a:pPr>
            <a:r>
              <a:rPr lang="ru-RU" dirty="0"/>
              <a:t>1 × 1 × N по объему K × K × C. Это позволяет, как и раньше, создать объем формы K × K × N.</a:t>
            </a:r>
            <a:endParaRPr lang="en-US" dirty="0"/>
          </a:p>
        </p:txBody>
      </p:sp>
      <p:pic>
        <p:nvPicPr>
          <p:cNvPr id="3074" name="Picture 2" descr="image">
            <a:extLst>
              <a:ext uri="{FF2B5EF4-FFF2-40B4-BE49-F238E27FC236}">
                <a16:creationId xmlns:a16="http://schemas.microsoft.com/office/drawing/2014/main" xmlns="" id="{D4DF7F92-FE13-447A-9B66-49623219D8B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3262" y="3309727"/>
            <a:ext cx="6942082" cy="2727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3396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096183C-8D64-4ACB-BB05-DA7B15FAD4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726830"/>
            <a:ext cx="10972800" cy="792011"/>
          </a:xfrm>
        </p:spPr>
        <p:txBody>
          <a:bodyPr>
            <a:normAutofit/>
          </a:bodyPr>
          <a:lstStyle/>
          <a:p>
            <a:pPr algn="ctr"/>
            <a:r>
              <a:rPr lang="ru-RU" sz="4000" dirty="0"/>
              <a:t>Реализация </a:t>
            </a:r>
            <a:r>
              <a:rPr lang="ru-RU" sz="4000" dirty="0" err="1"/>
              <a:t>XCeption</a:t>
            </a:r>
            <a:endParaRPr lang="en-US" sz="4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43095612-1A54-4603-B965-064E293B9C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992" y="1811150"/>
            <a:ext cx="7662469" cy="4694511"/>
          </a:xfrm>
          <a:prstGeom prst="rect">
            <a:avLst/>
          </a:prstGeom>
        </p:spPr>
      </p:pic>
      <p:sp>
        <p:nvSpPr>
          <p:cNvPr id="5" name="Объект 4"/>
          <p:cNvSpPr>
            <a:spLocks noGrp="1"/>
          </p:cNvSpPr>
          <p:nvPr>
            <p:ph idx="1"/>
          </p:nvPr>
        </p:nvSpPr>
        <p:spPr>
          <a:xfrm>
            <a:off x="7861761" y="1811150"/>
            <a:ext cx="4330239" cy="4389120"/>
          </a:xfrm>
        </p:spPr>
        <p:txBody>
          <a:bodyPr>
            <a:normAutofit fontScale="85000" lnSpcReduction="10000"/>
          </a:bodyPr>
          <a:lstStyle/>
          <a:p>
            <a:r>
              <a:rPr lang="ru-RU" dirty="0"/>
              <a:t>Специфика </a:t>
            </a:r>
            <a:r>
              <a:rPr lang="ru-RU" dirty="0" err="1"/>
              <a:t>XCeption</a:t>
            </a:r>
            <a:r>
              <a:rPr lang="ru-RU" dirty="0"/>
              <a:t> состоит в том, что за глубокой сверткой не следует точечная свертка, а порядок обратный, как в этом </a:t>
            </a:r>
            <a:r>
              <a:rPr lang="ru-RU" dirty="0" smtClean="0"/>
              <a:t>примере</a:t>
            </a:r>
            <a:endParaRPr lang="en-US" dirty="0"/>
          </a:p>
          <a:p>
            <a:pPr lvl="0"/>
            <a:endParaRPr lang="ru-RU" dirty="0" smtClean="0"/>
          </a:p>
          <a:p>
            <a:pPr lvl="0"/>
            <a:r>
              <a:rPr lang="ru-RU" dirty="0" err="1" smtClean="0"/>
              <a:t>XCeption</a:t>
            </a:r>
            <a:r>
              <a:rPr lang="ru-RU" dirty="0" smtClean="0"/>
              <a:t> </a:t>
            </a:r>
            <a:r>
              <a:rPr lang="ru-RU" dirty="0"/>
              <a:t>предлагает архитектуру, которая состоит из блоков </a:t>
            </a:r>
            <a:r>
              <a:rPr lang="ru-RU" dirty="0" err="1"/>
              <a:t>Depthwise</a:t>
            </a:r>
            <a:r>
              <a:rPr lang="ru-RU" dirty="0"/>
              <a:t> </a:t>
            </a:r>
            <a:r>
              <a:rPr lang="ru-RU" dirty="0" err="1"/>
              <a:t>Separable</a:t>
            </a:r>
            <a:r>
              <a:rPr lang="ru-RU" dirty="0"/>
              <a:t> </a:t>
            </a:r>
            <a:r>
              <a:rPr lang="ru-RU" dirty="0" err="1"/>
              <a:t>Convolution</a:t>
            </a:r>
            <a:r>
              <a:rPr lang="ru-RU" dirty="0"/>
              <a:t> + </a:t>
            </a:r>
            <a:r>
              <a:rPr lang="ru-RU" dirty="0" err="1"/>
              <a:t>Maxpooling</a:t>
            </a:r>
            <a:r>
              <a:rPr lang="ru-RU" dirty="0"/>
              <a:t>, связанных с помощью ярлыков, как в реализациях </a:t>
            </a:r>
            <a:r>
              <a:rPr lang="ru-RU" dirty="0" err="1"/>
              <a:t>ResNet</a:t>
            </a:r>
            <a:r>
              <a:rPr lang="ru-RU" dirty="0"/>
              <a:t>.</a:t>
            </a:r>
            <a:endParaRPr lang="en-US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62352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Поток">
  <a:themeElements>
    <a:clrScheme name="Поток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Поток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Поток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  <a:scene3d>
            <a:camera prst="orthographicFront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121</TotalTime>
  <Words>578</Words>
  <Application>Microsoft Office PowerPoint</Application>
  <PresentationFormat>Произвольный</PresentationFormat>
  <Paragraphs>62</Paragraphs>
  <Slides>11</Slides>
  <Notes>6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2" baseType="lpstr">
      <vt:lpstr>Поток</vt:lpstr>
      <vt:lpstr>Презентация PowerPoint</vt:lpstr>
      <vt:lpstr>Введение</vt:lpstr>
      <vt:lpstr>Архитектура</vt:lpstr>
      <vt:lpstr>Как работает XCeption?</vt:lpstr>
      <vt:lpstr>Свертка с разделением по глубине</vt:lpstr>
      <vt:lpstr>Презентация PowerPoint</vt:lpstr>
      <vt:lpstr>Глубинная свертка</vt:lpstr>
      <vt:lpstr>Точечная свертка</vt:lpstr>
      <vt:lpstr>Реализация XCeption</vt:lpstr>
      <vt:lpstr>Презентация PowerPoint</vt:lpstr>
      <vt:lpstr>Конец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Xception: глубокая сверточная нейронная сеть</dc:title>
  <dc:creator>Totmenina, Elena</dc:creator>
  <cp:lastModifiedBy>Vitaly</cp:lastModifiedBy>
  <cp:revision>13</cp:revision>
  <dcterms:created xsi:type="dcterms:W3CDTF">2020-11-30T13:23:37Z</dcterms:created>
  <dcterms:modified xsi:type="dcterms:W3CDTF">2020-12-15T13:29:23Z</dcterms:modified>
</cp:coreProperties>
</file>